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&amp;w=768&amp;q=75" ContentType="image/jpe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</p:sldMasterIdLst>
  <p:notesMasterIdLst>
    <p:notesMasterId r:id="rId10"/>
  </p:notesMasterIdLst>
  <p:sldIdLst>
    <p:sldId id="256" r:id="rId2"/>
    <p:sldId id="275" r:id="rId3"/>
    <p:sldId id="277" r:id="rId4"/>
    <p:sldId id="278" r:id="rId5"/>
    <p:sldId id="279" r:id="rId6"/>
    <p:sldId id="280" r:id="rId7"/>
    <p:sldId id="281" r:id="rId8"/>
    <p:sldId id="28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43850B-7B4E-4BB8-A165-11183A47B6A5}" type="datetimeFigureOut">
              <a:rPr lang="sv-SE" smtClean="0"/>
              <a:t>2026-09-15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77C81A-3E71-4762-A60F-DC5DF5495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9516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77C81A-3E71-4762-A60F-DC5DF549505A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70030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82EE8-94A8-A36C-A7CD-21EF8EC3F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86FA78C4-8B21-AC72-A111-6CB00C28AC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62ADDECD-5EDB-0772-462C-8120938EAF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3725814-A3ED-A7AE-5700-2C0DC438E2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77C81A-3E71-4762-A60F-DC5DF549505A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4927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9/15/2026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752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94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556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68226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799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0228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3963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8580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180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4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365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864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878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735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54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831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750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v-SE"/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5542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webp&amp;w=768&amp;q=75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webp&amp;w=768&amp;q=75"/><Relationship Id="rId4" Type="http://schemas.openxmlformats.org/officeDocument/2006/relationships/image" Target="../media/image4.webp&amp;w=768&amp;q=75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DB5D77-528B-3AC7-81CB-0CAF9BE288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3840" y="681528"/>
            <a:ext cx="8564880" cy="147857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300" dirty="0"/>
              <a:t>Tasting 26-09-05</a:t>
            </a:r>
            <a:br>
              <a:rPr lang="en-US" sz="3300" dirty="0"/>
            </a:br>
            <a:br>
              <a:rPr lang="en-US" sz="3300" dirty="0"/>
            </a:br>
            <a:r>
              <a:rPr lang="en-US" sz="3300" dirty="0"/>
              <a:t>Dagens </a:t>
            </a:r>
            <a:r>
              <a:rPr lang="en-US" sz="3300" dirty="0" err="1"/>
              <a:t>provningsledare</a:t>
            </a:r>
            <a:r>
              <a:rPr lang="en-US" sz="3300" dirty="0"/>
              <a:t> Lena och Urban.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993C184-B40A-F869-CF4B-564F6329EF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66348" y="2858946"/>
            <a:ext cx="8484243" cy="3760929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Vi tar </a:t>
            </a:r>
            <a:r>
              <a:rPr lang="en-US" sz="2400" dirty="0" err="1">
                <a:solidFill>
                  <a:schemeClr val="tx1"/>
                </a:solidFill>
              </a:rPr>
              <a:t>oss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igenom</a:t>
            </a:r>
            <a:r>
              <a:rPr lang="en-US" sz="2400" dirty="0">
                <a:solidFill>
                  <a:schemeClr val="tx1"/>
                </a:solidFill>
              </a:rPr>
              <a:t> de 6 </a:t>
            </a:r>
            <a:r>
              <a:rPr lang="en-US" sz="2400" dirty="0" err="1">
                <a:solidFill>
                  <a:schemeClr val="tx1"/>
                </a:solidFill>
              </a:rPr>
              <a:t>sorterna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taget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</a:rPr>
              <a:t>Lukt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smak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egna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anteckningar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från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deltagarna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</a:rPr>
              <a:t>Röstning</a:t>
            </a:r>
            <a:endParaRPr lang="en-US" sz="2400" dirty="0">
              <a:solidFill>
                <a:schemeClr val="tx1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</a:rPr>
              <a:t>Resultat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713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61112-5399-DC1B-B061-1D1468C4E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Blue Hanger 26-year-old BR">
            <a:extLst>
              <a:ext uri="{FF2B5EF4-FFF2-40B4-BE49-F238E27FC236}">
                <a16:creationId xmlns:a16="http://schemas.microsoft.com/office/drawing/2014/main" id="{6B4C53C7-5FEA-27F0-FDA8-3679ABFE0C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116" y="1964690"/>
            <a:ext cx="1477070" cy="4425950"/>
          </a:xfrm>
          <a:prstGeom prst="rect">
            <a:avLst/>
          </a:prstGeom>
        </p:spPr>
      </p:pic>
      <p:pic>
        <p:nvPicPr>
          <p:cNvPr id="4" name="Bildobjekt 3" descr="Produktbild för Glen Scotia">
            <a:extLst>
              <a:ext uri="{FF2B5EF4-FFF2-40B4-BE49-F238E27FC236}">
                <a16:creationId xmlns:a16="http://schemas.microsoft.com/office/drawing/2014/main" id="{B4BA6266-3F44-1583-DCC4-93CE920B4C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3228" y="1964690"/>
            <a:ext cx="1470432" cy="4425950"/>
          </a:xfrm>
          <a:prstGeom prst="rect">
            <a:avLst/>
          </a:prstGeom>
        </p:spPr>
      </p:pic>
      <p:pic>
        <p:nvPicPr>
          <p:cNvPr id="6" name="Bildobjekt 5" descr="Produktbild för Hunter Laing &amp; Co Ltd">
            <a:extLst>
              <a:ext uri="{FF2B5EF4-FFF2-40B4-BE49-F238E27FC236}">
                <a16:creationId xmlns:a16="http://schemas.microsoft.com/office/drawing/2014/main" id="{C3EF02A9-EFDE-ABE9-8065-57CB46368D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3051" y="1964690"/>
            <a:ext cx="1470432" cy="4425950"/>
          </a:xfrm>
          <a:prstGeom prst="rect">
            <a:avLst/>
          </a:prstGeom>
        </p:spPr>
      </p:pic>
      <p:pic>
        <p:nvPicPr>
          <p:cNvPr id="8" name="Bildobjekt 7" descr="Glenturret 10-year-old">
            <a:extLst>
              <a:ext uri="{FF2B5EF4-FFF2-40B4-BE49-F238E27FC236}">
                <a16:creationId xmlns:a16="http://schemas.microsoft.com/office/drawing/2014/main" id="{C6E1C50F-A37F-C4BA-5D47-6D977CE027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3405" y="1964690"/>
            <a:ext cx="1477070" cy="4425950"/>
          </a:xfrm>
          <a:prstGeom prst="rect">
            <a:avLst/>
          </a:prstGeom>
        </p:spPr>
      </p:pic>
      <p:pic>
        <p:nvPicPr>
          <p:cNvPr id="10" name="Bildobjekt 9" descr="Produktbild för Laphroaig">
            <a:extLst>
              <a:ext uri="{FF2B5EF4-FFF2-40B4-BE49-F238E27FC236}">
                <a16:creationId xmlns:a16="http://schemas.microsoft.com/office/drawing/2014/main" id="{DBBB45B2-9B29-E2D8-2FBC-BE122B47E5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54092" y="1929130"/>
            <a:ext cx="1477070" cy="4497070"/>
          </a:xfrm>
          <a:prstGeom prst="rect">
            <a:avLst/>
          </a:prstGeom>
        </p:spPr>
      </p:pic>
      <p:pic>
        <p:nvPicPr>
          <p:cNvPr id="11" name="Bildobjekt 10" descr="Ledaig 2008 BA">
            <a:extLst>
              <a:ext uri="{FF2B5EF4-FFF2-40B4-BE49-F238E27FC236}">
                <a16:creationId xmlns:a16="http://schemas.microsoft.com/office/drawing/2014/main" id="{4E42AD28-1561-94A2-F70A-E324809C07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99389" y="1929130"/>
            <a:ext cx="1477070" cy="4497070"/>
          </a:xfrm>
          <a:prstGeom prst="rect">
            <a:avLst/>
          </a:prstGeom>
        </p:spPr>
      </p:pic>
      <p:sp>
        <p:nvSpPr>
          <p:cNvPr id="13" name="textruta 12">
            <a:extLst>
              <a:ext uri="{FF2B5EF4-FFF2-40B4-BE49-F238E27FC236}">
                <a16:creationId xmlns:a16="http://schemas.microsoft.com/office/drawing/2014/main" id="{8E61EFAD-5499-2B30-7256-20A638FF5570}"/>
              </a:ext>
            </a:extLst>
          </p:cNvPr>
          <p:cNvSpPr txBox="1"/>
          <p:nvPr/>
        </p:nvSpPr>
        <p:spPr>
          <a:xfrm>
            <a:off x="4093964" y="690880"/>
            <a:ext cx="3660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/>
              <a:t>DAGENS</a:t>
            </a:r>
            <a:r>
              <a:rPr lang="sv-SE" sz="2800" dirty="0"/>
              <a:t> </a:t>
            </a:r>
            <a:r>
              <a:rPr lang="sv-SE" sz="2800" b="1" dirty="0"/>
              <a:t>WHISKY</a:t>
            </a:r>
          </a:p>
        </p:txBody>
      </p:sp>
    </p:spTree>
    <p:extLst>
      <p:ext uri="{BB962C8B-B14F-4D97-AF65-F5344CB8AC3E}">
        <p14:creationId xmlns:p14="http://schemas.microsoft.com/office/powerpoint/2010/main" val="3161962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EDF1437-1BC7-F737-5643-7BBA56753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5686107" cy="670560"/>
          </a:xfrm>
        </p:spPr>
        <p:txBody>
          <a:bodyPr/>
          <a:lstStyle/>
          <a:p>
            <a:pPr algn="ctr"/>
            <a:r>
              <a:rPr lang="sv-SE" b="1" u="sng" dirty="0" err="1"/>
              <a:t>Blue</a:t>
            </a:r>
            <a:r>
              <a:rPr lang="sv-SE" b="1" u="sng" dirty="0"/>
              <a:t> </a:t>
            </a:r>
            <a:r>
              <a:rPr lang="sv-SE" b="1" u="sng" dirty="0" err="1"/>
              <a:t>Hanger</a:t>
            </a:r>
            <a:endParaRPr lang="sv-SE" b="1" u="sng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CBBF921-C002-5328-219F-95186976C9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1410" y="1280160"/>
            <a:ext cx="5934511" cy="4511040"/>
          </a:xfrm>
        </p:spPr>
        <p:txBody>
          <a:bodyPr>
            <a:normAutofit fontScale="92500" lnSpcReduction="10000"/>
          </a:bodyPr>
          <a:lstStyle/>
          <a:p>
            <a:r>
              <a:rPr lang="sv-SE" sz="2800" b="1" u="sng" dirty="0" err="1"/>
              <a:t>Buteljerare</a:t>
            </a:r>
            <a:r>
              <a:rPr lang="sv-SE" sz="2800" b="1" u="sng" dirty="0"/>
              <a:t>:</a:t>
            </a:r>
            <a:r>
              <a:rPr lang="sv-SE" sz="2800" b="1" dirty="0"/>
              <a:t> Berry Bros &amp; Rudd</a:t>
            </a:r>
          </a:p>
          <a:p>
            <a:r>
              <a:rPr lang="sv-SE" sz="2800" b="1" u="sng" dirty="0"/>
              <a:t>Serie: </a:t>
            </a:r>
            <a:r>
              <a:rPr lang="sv-SE" sz="2800" b="1" dirty="0"/>
              <a:t>14 </a:t>
            </a:r>
            <a:r>
              <a:rPr lang="sv-SE" sz="2800" b="1" dirty="0" err="1"/>
              <a:t>th</a:t>
            </a:r>
            <a:r>
              <a:rPr lang="sv-SE" sz="2800" b="1" dirty="0"/>
              <a:t> Limited Edition</a:t>
            </a:r>
          </a:p>
          <a:p>
            <a:r>
              <a:rPr lang="sv-SE" sz="2800" b="1" u="sng" dirty="0" err="1"/>
              <a:t>Fattyp</a:t>
            </a:r>
            <a:r>
              <a:rPr lang="sv-SE" sz="2800" b="1" u="sng" dirty="0"/>
              <a:t>:</a:t>
            </a:r>
            <a:r>
              <a:rPr lang="sv-SE" sz="2800" b="1" dirty="0"/>
              <a:t> 6 Bourbon </a:t>
            </a:r>
            <a:r>
              <a:rPr lang="sv-SE" sz="2800" b="1" dirty="0" err="1"/>
              <a:t>Hogshead</a:t>
            </a:r>
            <a:r>
              <a:rPr lang="sv-SE" sz="2800" b="1" dirty="0"/>
              <a:t> och 1 Sherry Butt</a:t>
            </a:r>
          </a:p>
          <a:p>
            <a:r>
              <a:rPr lang="sv-SE" sz="2800" b="1" u="sng" dirty="0"/>
              <a:t>Ålder:</a:t>
            </a:r>
            <a:r>
              <a:rPr lang="sv-SE" sz="2800" b="1" dirty="0"/>
              <a:t> 26 år</a:t>
            </a:r>
          </a:p>
          <a:p>
            <a:r>
              <a:rPr lang="sv-SE" sz="2800" b="1" u="sng" dirty="0"/>
              <a:t>Styrka:</a:t>
            </a:r>
            <a:r>
              <a:rPr lang="sv-SE" sz="2800" b="1" dirty="0"/>
              <a:t> 45,6 %</a:t>
            </a:r>
          </a:p>
          <a:p>
            <a:r>
              <a:rPr lang="sv-SE" sz="2800" b="1" u="sng" dirty="0"/>
              <a:t>Antal flaskor:</a:t>
            </a:r>
            <a:r>
              <a:rPr lang="sv-SE" sz="2800" b="1" dirty="0"/>
              <a:t> 2.500</a:t>
            </a:r>
          </a:p>
          <a:p>
            <a:r>
              <a:rPr lang="sv-SE" sz="2800" b="1" u="sng" dirty="0"/>
              <a:t>Pris:</a:t>
            </a:r>
            <a:r>
              <a:rPr lang="sv-SE" sz="2800" b="1" dirty="0"/>
              <a:t> 1.396 kr //  19,94 kr cl</a:t>
            </a:r>
          </a:p>
        </p:txBody>
      </p:sp>
      <p:pic>
        <p:nvPicPr>
          <p:cNvPr id="6" name="Platshållare för bild 5" descr="Blue Hanger 26-year-old BR">
            <a:extLst>
              <a:ext uri="{FF2B5EF4-FFF2-40B4-BE49-F238E27FC236}">
                <a16:creationId xmlns:a16="http://schemas.microsoft.com/office/drawing/2014/main" id="{EAC57030-59B5-DD84-F75A-4EFE64EC635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4675" b="14675"/>
          <a:stretch/>
        </p:blipFill>
        <p:spPr>
          <a:xfrm>
            <a:off x="7512800" y="396240"/>
            <a:ext cx="4038600" cy="626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5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16A70-F6B7-FF85-2E88-964D66F5C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569B5EA-CB7C-BDFE-7C1C-11F960670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5686107" cy="670560"/>
          </a:xfrm>
        </p:spPr>
        <p:txBody>
          <a:bodyPr/>
          <a:lstStyle/>
          <a:p>
            <a:pPr algn="ctr"/>
            <a:r>
              <a:rPr lang="sv-SE" b="1" u="sng" dirty="0" err="1"/>
              <a:t>Inchgower</a:t>
            </a:r>
            <a:endParaRPr lang="sv-SE" b="1" u="sng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6616294-1504-341A-5148-66AE1E8D4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1410" y="1280160"/>
            <a:ext cx="5934511" cy="4511040"/>
          </a:xfrm>
        </p:spPr>
        <p:txBody>
          <a:bodyPr>
            <a:normAutofit/>
          </a:bodyPr>
          <a:lstStyle/>
          <a:p>
            <a:r>
              <a:rPr lang="sv-SE" sz="2800" b="1" u="sng" dirty="0" err="1"/>
              <a:t>Buteljerare</a:t>
            </a:r>
            <a:r>
              <a:rPr lang="sv-SE" sz="2800" b="1" u="sng" dirty="0"/>
              <a:t>:</a:t>
            </a:r>
            <a:r>
              <a:rPr lang="sv-SE" sz="2800" b="1" dirty="0"/>
              <a:t> Hunter </a:t>
            </a:r>
            <a:r>
              <a:rPr lang="sv-SE" sz="2800" b="1" dirty="0" err="1"/>
              <a:t>Laing</a:t>
            </a:r>
            <a:endParaRPr lang="sv-SE" sz="2800" b="1" dirty="0"/>
          </a:p>
          <a:p>
            <a:r>
              <a:rPr lang="sv-SE" sz="2800" b="1" u="sng" dirty="0"/>
              <a:t>Serie: </a:t>
            </a:r>
            <a:r>
              <a:rPr lang="sv-SE" sz="2800" b="1" dirty="0"/>
              <a:t>Old Malt </a:t>
            </a:r>
            <a:r>
              <a:rPr lang="sv-SE" sz="2800" b="1" dirty="0" err="1"/>
              <a:t>Cask</a:t>
            </a:r>
            <a:endParaRPr lang="sv-SE" sz="2800" b="1" dirty="0"/>
          </a:p>
          <a:p>
            <a:r>
              <a:rPr lang="sv-SE" sz="2800" b="1" u="sng" dirty="0" err="1"/>
              <a:t>Fattyp</a:t>
            </a:r>
            <a:r>
              <a:rPr lang="sv-SE" sz="2800" b="1" u="sng" dirty="0"/>
              <a:t>:</a:t>
            </a:r>
            <a:r>
              <a:rPr lang="sv-SE" sz="2800" b="1" dirty="0"/>
              <a:t> </a:t>
            </a:r>
            <a:r>
              <a:rPr lang="sv-SE" sz="2800" b="1" dirty="0" err="1"/>
              <a:t>Oloroso</a:t>
            </a:r>
            <a:r>
              <a:rPr lang="sv-SE" sz="2800" b="1" dirty="0"/>
              <a:t> </a:t>
            </a:r>
            <a:r>
              <a:rPr lang="sv-SE" sz="2800" b="1" dirty="0" err="1"/>
              <a:t>hogshead</a:t>
            </a:r>
            <a:endParaRPr lang="sv-SE" sz="2800" b="1" dirty="0"/>
          </a:p>
          <a:p>
            <a:r>
              <a:rPr lang="sv-SE" sz="2800" b="1" u="sng" dirty="0"/>
              <a:t>Ålder:</a:t>
            </a:r>
            <a:r>
              <a:rPr lang="sv-SE" sz="2800" b="1" dirty="0"/>
              <a:t> 17 år</a:t>
            </a:r>
          </a:p>
          <a:p>
            <a:r>
              <a:rPr lang="sv-SE" sz="2800" b="1" u="sng" dirty="0"/>
              <a:t>Styrka:</a:t>
            </a:r>
            <a:r>
              <a:rPr lang="sv-SE" sz="2800" b="1" dirty="0"/>
              <a:t> 50,0 %</a:t>
            </a:r>
          </a:p>
          <a:p>
            <a:r>
              <a:rPr lang="sv-SE" sz="2800" b="1" u="sng" dirty="0"/>
              <a:t>Antal flaskor:</a:t>
            </a:r>
            <a:r>
              <a:rPr lang="sv-SE" sz="2800" b="1" dirty="0"/>
              <a:t> 178</a:t>
            </a:r>
          </a:p>
          <a:p>
            <a:r>
              <a:rPr lang="sv-SE" sz="2800" b="1" u="sng" dirty="0"/>
              <a:t>Pris:</a:t>
            </a:r>
            <a:r>
              <a:rPr lang="sv-SE" sz="2800" b="1" dirty="0"/>
              <a:t> 1.299 kr  //  18,56 kr cl</a:t>
            </a:r>
          </a:p>
        </p:txBody>
      </p:sp>
      <p:pic>
        <p:nvPicPr>
          <p:cNvPr id="12" name="Platshållare för bild 11">
            <a:extLst>
              <a:ext uri="{FF2B5EF4-FFF2-40B4-BE49-F238E27FC236}">
                <a16:creationId xmlns:a16="http://schemas.microsoft.com/office/drawing/2014/main" id="{5F8D6E07-0BF7-4C9A-0E61-29D4C52A82A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6548" b="26548"/>
          <a:stretch/>
        </p:blipFill>
        <p:spPr>
          <a:xfrm>
            <a:off x="7380721" y="609601"/>
            <a:ext cx="3666690" cy="582167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rgbClr val="FF744E">
                <a:lumMod val="60000"/>
                <a:lumOff val="40000"/>
                <a:alpha val="60000"/>
              </a:srgb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9880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139F2-1932-822E-CBBF-369D02025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97DED4-78F3-722B-4BF2-944F890AE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5686107" cy="670560"/>
          </a:xfrm>
        </p:spPr>
        <p:txBody>
          <a:bodyPr/>
          <a:lstStyle/>
          <a:p>
            <a:pPr algn="ctr"/>
            <a:r>
              <a:rPr lang="sv-SE" b="1" u="sng" dirty="0"/>
              <a:t>Glen Scotia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0A18653-C746-7D05-6A4C-0B0E1835A7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1410" y="1280160"/>
            <a:ext cx="5934511" cy="4511040"/>
          </a:xfrm>
        </p:spPr>
        <p:txBody>
          <a:bodyPr>
            <a:normAutofit fontScale="92500"/>
          </a:bodyPr>
          <a:lstStyle/>
          <a:p>
            <a:r>
              <a:rPr lang="sv-SE" sz="2800" b="1" u="sng" dirty="0" err="1"/>
              <a:t>Buteljerare</a:t>
            </a:r>
            <a:r>
              <a:rPr lang="sv-SE" sz="2800" b="1" u="sng" dirty="0"/>
              <a:t>:</a:t>
            </a:r>
            <a:r>
              <a:rPr lang="sv-SE" sz="2800" b="1" dirty="0"/>
              <a:t> Glen Scotia</a:t>
            </a:r>
          </a:p>
          <a:p>
            <a:r>
              <a:rPr lang="sv-SE" sz="2800" b="1" u="sng" dirty="0"/>
              <a:t>Serie:</a:t>
            </a:r>
            <a:r>
              <a:rPr lang="sv-SE" sz="2800" b="1" dirty="0"/>
              <a:t> </a:t>
            </a:r>
            <a:r>
              <a:rPr lang="sv-SE" sz="2800" b="1" dirty="0" err="1"/>
              <a:t>Campletown</a:t>
            </a:r>
            <a:r>
              <a:rPr lang="sv-SE" sz="2800" b="1" dirty="0"/>
              <a:t> Malt Festival 2026</a:t>
            </a:r>
          </a:p>
          <a:p>
            <a:r>
              <a:rPr lang="sv-SE" sz="2800" b="1" u="sng" dirty="0" err="1"/>
              <a:t>Fattyp</a:t>
            </a:r>
            <a:r>
              <a:rPr lang="sv-SE" sz="2800" b="1" u="sng" dirty="0"/>
              <a:t>:</a:t>
            </a:r>
            <a:r>
              <a:rPr lang="sv-SE" sz="2800" b="1" dirty="0"/>
              <a:t> 1 </a:t>
            </a:r>
            <a:r>
              <a:rPr lang="sv-SE" sz="2800" b="1" dirty="0" err="1"/>
              <a:t>st</a:t>
            </a:r>
            <a:r>
              <a:rPr lang="sv-SE" sz="2800" b="1" dirty="0"/>
              <a:t> </a:t>
            </a:r>
            <a:r>
              <a:rPr lang="sv-SE" sz="2800" b="1" dirty="0" err="1"/>
              <a:t>fill</a:t>
            </a:r>
            <a:r>
              <a:rPr lang="sv-SE" sz="2800" b="1" dirty="0"/>
              <a:t> bourbon, Ruby Port finish</a:t>
            </a:r>
          </a:p>
          <a:p>
            <a:r>
              <a:rPr lang="sv-SE" sz="2800" b="1" u="sng" dirty="0"/>
              <a:t>Ålder:</a:t>
            </a:r>
            <a:r>
              <a:rPr lang="sv-SE" sz="2800" b="1" dirty="0"/>
              <a:t> 7 år</a:t>
            </a:r>
          </a:p>
          <a:p>
            <a:r>
              <a:rPr lang="sv-SE" sz="2800" b="1" u="sng" dirty="0"/>
              <a:t>Styrka:</a:t>
            </a:r>
            <a:r>
              <a:rPr lang="sv-SE" sz="2800" b="1" dirty="0"/>
              <a:t> 53,9 %</a:t>
            </a:r>
          </a:p>
          <a:p>
            <a:r>
              <a:rPr lang="sv-SE" sz="2800" b="1" u="sng" dirty="0"/>
              <a:t>Antal flaskor:</a:t>
            </a:r>
            <a:r>
              <a:rPr lang="sv-SE" sz="2800" b="1" dirty="0"/>
              <a:t>  ---</a:t>
            </a:r>
          </a:p>
          <a:p>
            <a:r>
              <a:rPr lang="sv-SE" sz="2800" b="1" u="sng" dirty="0"/>
              <a:t>Pris:</a:t>
            </a:r>
            <a:r>
              <a:rPr lang="sv-SE" sz="2800" b="1" dirty="0"/>
              <a:t>  829 kr  //  11,84 kr cl</a:t>
            </a:r>
          </a:p>
        </p:txBody>
      </p:sp>
      <p:pic>
        <p:nvPicPr>
          <p:cNvPr id="8" name="Platshållare för bild 7">
            <a:extLst>
              <a:ext uri="{FF2B5EF4-FFF2-40B4-BE49-F238E27FC236}">
                <a16:creationId xmlns:a16="http://schemas.microsoft.com/office/drawing/2014/main" id="{3EEF343D-99F7-1DE5-3152-5FC41E1F643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6450" b="26450"/>
          <a:stretch/>
        </p:blipFill>
        <p:spPr>
          <a:xfrm>
            <a:off x="7380721" y="609601"/>
            <a:ext cx="3666690" cy="605535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rgbClr val="FF744E">
                <a:lumMod val="60000"/>
                <a:lumOff val="40000"/>
                <a:alpha val="60000"/>
              </a:srgb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3668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9FC29-76B5-204E-DFE3-A77C2702A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A0C7C5-67E6-49EF-65CD-617491E91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5686107" cy="670560"/>
          </a:xfrm>
        </p:spPr>
        <p:txBody>
          <a:bodyPr/>
          <a:lstStyle/>
          <a:p>
            <a:pPr algn="ctr"/>
            <a:r>
              <a:rPr lang="sv-SE" b="1" u="sng" dirty="0" err="1"/>
              <a:t>Glenturret</a:t>
            </a:r>
            <a:endParaRPr lang="sv-SE" b="1" u="sng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A542554-8AD3-B839-D8E4-52B4B777BD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1410" y="1280160"/>
            <a:ext cx="5934511" cy="4511040"/>
          </a:xfrm>
        </p:spPr>
        <p:txBody>
          <a:bodyPr>
            <a:normAutofit/>
          </a:bodyPr>
          <a:lstStyle/>
          <a:p>
            <a:r>
              <a:rPr lang="sv-SE" sz="2800" b="1" u="sng" dirty="0" err="1"/>
              <a:t>Buteljerare</a:t>
            </a:r>
            <a:r>
              <a:rPr lang="sv-SE" sz="2800" b="1" u="sng" dirty="0"/>
              <a:t>:</a:t>
            </a:r>
            <a:r>
              <a:rPr lang="sv-SE" sz="2800" b="1" dirty="0"/>
              <a:t> </a:t>
            </a:r>
            <a:r>
              <a:rPr lang="sv-SE" sz="2800" b="1" dirty="0" err="1"/>
              <a:t>Glenturret</a:t>
            </a:r>
            <a:endParaRPr lang="sv-SE" sz="2800" b="1" dirty="0"/>
          </a:p>
          <a:p>
            <a:r>
              <a:rPr lang="sv-SE" sz="2800" b="1" u="sng" dirty="0"/>
              <a:t>Serie:</a:t>
            </a:r>
            <a:r>
              <a:rPr lang="sv-SE" sz="2800" b="1" dirty="0"/>
              <a:t> </a:t>
            </a:r>
            <a:r>
              <a:rPr lang="sv-SE" sz="2800" b="1" dirty="0" err="1"/>
              <a:t>Peat</a:t>
            </a:r>
            <a:r>
              <a:rPr lang="sv-SE" sz="2800" b="1" dirty="0"/>
              <a:t> </a:t>
            </a:r>
            <a:r>
              <a:rPr lang="sv-SE" sz="2800" b="1" dirty="0" err="1"/>
              <a:t>smoked</a:t>
            </a:r>
            <a:r>
              <a:rPr lang="sv-SE" sz="2800" b="1" dirty="0"/>
              <a:t> – 2025 release</a:t>
            </a:r>
          </a:p>
          <a:p>
            <a:r>
              <a:rPr lang="sv-SE" sz="2800" b="1" u="sng" dirty="0" err="1"/>
              <a:t>Fattyp</a:t>
            </a:r>
            <a:r>
              <a:rPr lang="sv-SE" sz="2800" b="1" u="sng" dirty="0"/>
              <a:t>:</a:t>
            </a:r>
            <a:r>
              <a:rPr lang="sv-SE" sz="2800" b="1" dirty="0"/>
              <a:t> </a:t>
            </a:r>
            <a:r>
              <a:rPr lang="sv-SE" sz="2800" b="1" dirty="0" err="1"/>
              <a:t>American</a:t>
            </a:r>
            <a:r>
              <a:rPr lang="sv-SE" sz="2800" b="1" dirty="0"/>
              <a:t> &amp; </a:t>
            </a:r>
            <a:r>
              <a:rPr lang="sv-SE" sz="2800" b="1" dirty="0" err="1"/>
              <a:t>European</a:t>
            </a:r>
            <a:r>
              <a:rPr lang="sv-SE" sz="2800" b="1" dirty="0"/>
              <a:t> </a:t>
            </a:r>
            <a:r>
              <a:rPr lang="sv-SE" sz="2800" b="1" dirty="0" err="1"/>
              <a:t>oak</a:t>
            </a:r>
            <a:endParaRPr lang="sv-SE" sz="2800" b="1" dirty="0"/>
          </a:p>
          <a:p>
            <a:r>
              <a:rPr lang="sv-SE" sz="2800" b="1" u="sng" dirty="0"/>
              <a:t>Ålder:</a:t>
            </a:r>
            <a:r>
              <a:rPr lang="sv-SE" sz="2800" b="1" dirty="0"/>
              <a:t> 10 år</a:t>
            </a:r>
          </a:p>
          <a:p>
            <a:r>
              <a:rPr lang="sv-SE" sz="2800" b="1" u="sng" dirty="0"/>
              <a:t>Styrka:</a:t>
            </a:r>
            <a:r>
              <a:rPr lang="sv-SE" sz="2800" b="1" dirty="0"/>
              <a:t> 46,6 %</a:t>
            </a:r>
          </a:p>
          <a:p>
            <a:r>
              <a:rPr lang="sv-SE" sz="2800" b="1" u="sng" dirty="0"/>
              <a:t>Antal flaskor:</a:t>
            </a:r>
            <a:r>
              <a:rPr lang="sv-SE" sz="2800" b="1" dirty="0"/>
              <a:t>  ---</a:t>
            </a:r>
          </a:p>
          <a:p>
            <a:r>
              <a:rPr lang="sv-SE" sz="2800" b="1" u="sng" dirty="0"/>
              <a:t>Pris: </a:t>
            </a:r>
            <a:r>
              <a:rPr lang="sv-SE" sz="2800" b="1" dirty="0"/>
              <a:t> 799 kr  //  11,41 kr cl</a:t>
            </a:r>
          </a:p>
        </p:txBody>
      </p:sp>
      <p:pic>
        <p:nvPicPr>
          <p:cNvPr id="8" name="Platshållare för bild 7">
            <a:extLst>
              <a:ext uri="{FF2B5EF4-FFF2-40B4-BE49-F238E27FC236}">
                <a16:creationId xmlns:a16="http://schemas.microsoft.com/office/drawing/2014/main" id="{A9739FE7-2B6F-5B93-C297-F37960AEB1F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6353" b="26353"/>
          <a:stretch/>
        </p:blipFill>
        <p:spPr>
          <a:xfrm>
            <a:off x="7380721" y="609601"/>
            <a:ext cx="3666690" cy="583183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rgbClr val="FF744E">
                <a:lumMod val="60000"/>
                <a:lumOff val="40000"/>
                <a:alpha val="60000"/>
              </a:srgb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8417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29D66-52B1-D777-6194-3F40FFB99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8D993E-28FB-FE58-F6F9-8E1A2EC86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5686107" cy="670560"/>
          </a:xfrm>
        </p:spPr>
        <p:txBody>
          <a:bodyPr/>
          <a:lstStyle/>
          <a:p>
            <a:pPr algn="ctr"/>
            <a:r>
              <a:rPr lang="sv-SE" b="1" u="sng" dirty="0" err="1"/>
              <a:t>Laphroaig</a:t>
            </a:r>
            <a:r>
              <a:rPr lang="sv-SE" b="1" u="sng" dirty="0"/>
              <a:t> </a:t>
            </a:r>
            <a:r>
              <a:rPr lang="sv-SE" b="1" u="sng" dirty="0" err="1"/>
              <a:t>Lore</a:t>
            </a:r>
            <a:endParaRPr lang="sv-SE" b="1" u="sng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10660A5-D3D5-8547-7B64-203C9D4725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1410" y="1280160"/>
            <a:ext cx="5934511" cy="4511040"/>
          </a:xfrm>
        </p:spPr>
        <p:txBody>
          <a:bodyPr>
            <a:normAutofit fontScale="92500" lnSpcReduction="10000"/>
          </a:bodyPr>
          <a:lstStyle/>
          <a:p>
            <a:r>
              <a:rPr lang="sv-SE" sz="2800" b="1" u="sng" dirty="0" err="1"/>
              <a:t>Buteljerare</a:t>
            </a:r>
            <a:r>
              <a:rPr lang="sv-SE" sz="2800" b="1" u="sng" dirty="0"/>
              <a:t>:</a:t>
            </a:r>
            <a:r>
              <a:rPr lang="sv-SE" sz="2800" b="1" dirty="0"/>
              <a:t> </a:t>
            </a:r>
            <a:r>
              <a:rPr lang="sv-SE" sz="2800" b="1" dirty="0" err="1"/>
              <a:t>Laphroaig</a:t>
            </a:r>
            <a:endParaRPr lang="sv-SE" sz="2800" b="1" dirty="0"/>
          </a:p>
          <a:p>
            <a:r>
              <a:rPr lang="sv-SE" sz="2800" b="1" u="sng" dirty="0"/>
              <a:t>Serie:</a:t>
            </a:r>
            <a:r>
              <a:rPr lang="sv-SE" sz="2800" b="1" dirty="0"/>
              <a:t> </a:t>
            </a:r>
            <a:r>
              <a:rPr lang="sv-SE" sz="2800" b="1" dirty="0" err="1"/>
              <a:t>Cask</a:t>
            </a:r>
            <a:r>
              <a:rPr lang="sv-SE" sz="2800" b="1" dirty="0"/>
              <a:t> Collection</a:t>
            </a:r>
            <a:endParaRPr lang="sv-SE" sz="2800" b="1" u="sng" dirty="0"/>
          </a:p>
          <a:p>
            <a:r>
              <a:rPr lang="sv-SE" sz="2800" b="1" u="sng" dirty="0" err="1"/>
              <a:t>Fattyp</a:t>
            </a:r>
            <a:r>
              <a:rPr lang="sv-SE" sz="2800" b="1" u="sng" dirty="0"/>
              <a:t>:</a:t>
            </a:r>
            <a:r>
              <a:rPr lang="sv-SE" sz="2800" b="1" dirty="0"/>
              <a:t>  ex-Bourbon, </a:t>
            </a:r>
            <a:r>
              <a:rPr lang="sv-SE" sz="2800" b="1" dirty="0" err="1"/>
              <a:t>european</a:t>
            </a:r>
            <a:r>
              <a:rPr lang="sv-SE" sz="2800" b="1" dirty="0"/>
              <a:t> </a:t>
            </a:r>
            <a:r>
              <a:rPr lang="sv-SE" sz="2800" b="1" dirty="0" err="1"/>
              <a:t>oak</a:t>
            </a:r>
            <a:r>
              <a:rPr lang="sv-SE" sz="2800" b="1" dirty="0"/>
              <a:t>, </a:t>
            </a:r>
            <a:r>
              <a:rPr lang="sv-SE" sz="2800" b="1" dirty="0" err="1"/>
              <a:t>Oloroso</a:t>
            </a:r>
            <a:r>
              <a:rPr lang="sv-SE" sz="2800" b="1" dirty="0"/>
              <a:t>, </a:t>
            </a:r>
            <a:r>
              <a:rPr lang="sv-SE" sz="2800" b="1" dirty="0" err="1"/>
              <a:t>quarter</a:t>
            </a:r>
            <a:r>
              <a:rPr lang="sv-SE" sz="2800" b="1" dirty="0"/>
              <a:t> </a:t>
            </a:r>
            <a:r>
              <a:rPr lang="sv-SE" sz="2800" b="1" dirty="0" err="1"/>
              <a:t>cask</a:t>
            </a:r>
            <a:r>
              <a:rPr lang="sv-SE" sz="2800" b="1" dirty="0"/>
              <a:t>.</a:t>
            </a:r>
          </a:p>
          <a:p>
            <a:r>
              <a:rPr lang="sv-SE" sz="2800" b="1" u="sng" dirty="0"/>
              <a:t>Ålder:</a:t>
            </a:r>
            <a:r>
              <a:rPr lang="sv-SE" sz="2800" b="1" dirty="0"/>
              <a:t> NAS</a:t>
            </a:r>
          </a:p>
          <a:p>
            <a:r>
              <a:rPr lang="sv-SE" sz="2800" b="1" u="sng" dirty="0"/>
              <a:t>Styrka:</a:t>
            </a:r>
            <a:r>
              <a:rPr lang="sv-SE" sz="2800" b="1" dirty="0"/>
              <a:t> 48,0 %</a:t>
            </a:r>
          </a:p>
          <a:p>
            <a:r>
              <a:rPr lang="sv-SE" sz="2800" b="1" u="sng" dirty="0"/>
              <a:t>Antal flaskor:</a:t>
            </a:r>
            <a:r>
              <a:rPr lang="sv-SE" sz="2800" b="1" dirty="0"/>
              <a:t>  ---</a:t>
            </a:r>
          </a:p>
          <a:p>
            <a:r>
              <a:rPr lang="sv-SE" sz="2800" b="1" u="sng" dirty="0"/>
              <a:t>Pris:</a:t>
            </a:r>
            <a:r>
              <a:rPr lang="sv-SE" sz="2800" b="1" dirty="0"/>
              <a:t> 879 kr  //  12,56 kr cl</a:t>
            </a:r>
          </a:p>
        </p:txBody>
      </p:sp>
      <p:pic>
        <p:nvPicPr>
          <p:cNvPr id="8" name="Platshållare för bild 7">
            <a:extLst>
              <a:ext uri="{FF2B5EF4-FFF2-40B4-BE49-F238E27FC236}">
                <a16:creationId xmlns:a16="http://schemas.microsoft.com/office/drawing/2014/main" id="{5BA1B99A-3C73-439A-0B10-4E5748CFD7A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6833" b="26833"/>
          <a:stretch/>
        </p:blipFill>
        <p:spPr>
          <a:xfrm>
            <a:off x="7380721" y="426721"/>
            <a:ext cx="3666690" cy="6350000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rgbClr val="FF744E">
                <a:lumMod val="60000"/>
                <a:lumOff val="40000"/>
                <a:alpha val="60000"/>
              </a:srgb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3131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B6BF4-BB0A-BA23-AFEB-866495F68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ADED61-159D-2085-802D-9807740A5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5686107" cy="670560"/>
          </a:xfrm>
        </p:spPr>
        <p:txBody>
          <a:bodyPr/>
          <a:lstStyle/>
          <a:p>
            <a:pPr algn="ctr"/>
            <a:r>
              <a:rPr lang="sv-SE" b="1" u="sng" dirty="0" err="1"/>
              <a:t>Ledaig</a:t>
            </a:r>
            <a:r>
              <a:rPr lang="sv-SE" b="1" u="sng" dirty="0"/>
              <a:t> ( </a:t>
            </a:r>
            <a:r>
              <a:rPr lang="sv-SE" b="1" u="sng" dirty="0" err="1"/>
              <a:t>Tobermory</a:t>
            </a:r>
            <a:r>
              <a:rPr lang="sv-SE" b="1" u="sng" dirty="0"/>
              <a:t> )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E07EA5A-B519-465D-4D41-83D18DC520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1410" y="1280160"/>
            <a:ext cx="5934511" cy="4511040"/>
          </a:xfrm>
        </p:spPr>
        <p:txBody>
          <a:bodyPr>
            <a:normAutofit/>
          </a:bodyPr>
          <a:lstStyle/>
          <a:p>
            <a:r>
              <a:rPr lang="sv-SE" sz="2800" b="1" u="sng" dirty="0" err="1"/>
              <a:t>Buteljerare</a:t>
            </a:r>
            <a:r>
              <a:rPr lang="sv-SE" sz="2800" b="1" u="sng" dirty="0"/>
              <a:t>:</a:t>
            </a:r>
            <a:r>
              <a:rPr lang="sv-SE" sz="2800" b="1" dirty="0"/>
              <a:t> </a:t>
            </a:r>
            <a:r>
              <a:rPr lang="sv-SE" sz="2800" b="1" dirty="0" err="1"/>
              <a:t>Blackadder</a:t>
            </a:r>
            <a:endParaRPr lang="sv-SE" sz="2800" b="1" dirty="0"/>
          </a:p>
          <a:p>
            <a:r>
              <a:rPr lang="sv-SE" sz="2800" b="1" u="sng" dirty="0"/>
              <a:t>Serie:</a:t>
            </a:r>
            <a:r>
              <a:rPr lang="sv-SE" sz="2800" b="1" dirty="0"/>
              <a:t> </a:t>
            </a:r>
            <a:r>
              <a:rPr lang="sv-SE" sz="2800" b="1" dirty="0" err="1"/>
              <a:t>Raw</a:t>
            </a:r>
            <a:r>
              <a:rPr lang="sv-SE" sz="2800" b="1" dirty="0"/>
              <a:t> </a:t>
            </a:r>
            <a:r>
              <a:rPr lang="sv-SE" sz="2800" b="1" dirty="0" err="1"/>
              <a:t>Cask</a:t>
            </a:r>
            <a:endParaRPr lang="sv-SE" sz="2800" b="1" dirty="0"/>
          </a:p>
          <a:p>
            <a:r>
              <a:rPr lang="sv-SE" sz="2800" b="1" u="sng" dirty="0" err="1"/>
              <a:t>Fattyp</a:t>
            </a:r>
            <a:r>
              <a:rPr lang="sv-SE" sz="2800" b="1" u="sng" dirty="0"/>
              <a:t>:</a:t>
            </a:r>
            <a:r>
              <a:rPr lang="sv-SE" sz="2800" b="1" dirty="0"/>
              <a:t> Pedro </a:t>
            </a:r>
            <a:r>
              <a:rPr lang="sv-SE" sz="2800" b="1" dirty="0" err="1"/>
              <a:t>Ximenez</a:t>
            </a:r>
            <a:r>
              <a:rPr lang="sv-SE" sz="2800" b="1" dirty="0"/>
              <a:t> Sherry</a:t>
            </a:r>
          </a:p>
          <a:p>
            <a:r>
              <a:rPr lang="sv-SE" sz="2800" b="1" u="sng" dirty="0"/>
              <a:t>Ålder:</a:t>
            </a:r>
            <a:r>
              <a:rPr lang="sv-SE" sz="2800" b="1" dirty="0"/>
              <a:t> 17 år</a:t>
            </a:r>
          </a:p>
          <a:p>
            <a:r>
              <a:rPr lang="sv-SE" sz="2800" b="1" u="sng" dirty="0"/>
              <a:t>Styrka:</a:t>
            </a:r>
            <a:r>
              <a:rPr lang="sv-SE" sz="2800" b="1" dirty="0"/>
              <a:t> 57,0 %</a:t>
            </a:r>
          </a:p>
          <a:p>
            <a:r>
              <a:rPr lang="sv-SE" sz="2800" b="1" u="sng" dirty="0"/>
              <a:t>Antal flaskor:</a:t>
            </a:r>
            <a:r>
              <a:rPr lang="sv-SE" sz="2800" b="1" dirty="0"/>
              <a:t> 122</a:t>
            </a:r>
          </a:p>
          <a:p>
            <a:r>
              <a:rPr lang="sv-SE" sz="2800" b="1" u="sng" dirty="0"/>
              <a:t>Pris:</a:t>
            </a:r>
            <a:r>
              <a:rPr lang="sv-SE" sz="2800" b="1" dirty="0"/>
              <a:t> </a:t>
            </a:r>
            <a:r>
              <a:rPr lang="sv-SE" sz="2800" b="1"/>
              <a:t>1.995 kr  //  28,50 kr cl</a:t>
            </a:r>
            <a:endParaRPr lang="sv-SE" sz="2800" b="1" dirty="0"/>
          </a:p>
        </p:txBody>
      </p:sp>
      <p:pic>
        <p:nvPicPr>
          <p:cNvPr id="9" name="Platshållare för bild 8" descr="Ledaig 2008 BA">
            <a:extLst>
              <a:ext uri="{FF2B5EF4-FFF2-40B4-BE49-F238E27FC236}">
                <a16:creationId xmlns:a16="http://schemas.microsoft.com/office/drawing/2014/main" id="{062B0913-A047-F609-18DE-A2202CD442E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32205" b="32205"/>
          <a:stretch/>
        </p:blipFill>
        <p:spPr>
          <a:xfrm>
            <a:off x="7380721" y="274321"/>
            <a:ext cx="3666690" cy="637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9576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rets">
  <a:themeElements>
    <a:clrScheme name="Krets">
      <a:dk1>
        <a:sysClr val="windowText" lastClr="000000"/>
      </a:dk1>
      <a:lt1>
        <a:sysClr val="window" lastClr="FFFFFF"/>
      </a:lt1>
      <a:dk2>
        <a:srgbClr val="8D1E14"/>
      </a:dk2>
      <a:lt2>
        <a:srgbClr val="FF744E"/>
      </a:lt2>
      <a:accent1>
        <a:srgbClr val="E9B758"/>
      </a:accent1>
      <a:accent2>
        <a:srgbClr val="FE8943"/>
      </a:accent2>
      <a:accent3>
        <a:srgbClr val="AEA27C"/>
      </a:accent3>
      <a:accent4>
        <a:srgbClr val="90B46E"/>
      </a:accent4>
      <a:accent5>
        <a:srgbClr val="71AEC1"/>
      </a:accent5>
      <a:accent6>
        <a:srgbClr val="C98DE7"/>
      </a:accent6>
      <a:hlink>
        <a:srgbClr val="FF7A22"/>
      </a:hlink>
      <a:folHlink>
        <a:srgbClr val="FDCD86"/>
      </a:folHlink>
    </a:clrScheme>
    <a:fontScheme name="Krets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rets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2000"/>
                <a:satMod val="1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971C58-AB76-4A2A-B231-5F8CA03CF49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TM04033919[[fn=Krets]]</Template>
  <TotalTime>6075</TotalTime>
  <Words>268</Words>
  <Application>Microsoft Office PowerPoint</Application>
  <PresentationFormat>Bredbild</PresentationFormat>
  <Paragraphs>56</Paragraphs>
  <Slides>8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Aptos</vt:lpstr>
      <vt:lpstr>Arial</vt:lpstr>
      <vt:lpstr>Tw Cen MT</vt:lpstr>
      <vt:lpstr>Krets</vt:lpstr>
      <vt:lpstr>Tasting 26-09-05  Dagens provningsledare Lena och Urban.</vt:lpstr>
      <vt:lpstr>PowerPoint-presentation</vt:lpstr>
      <vt:lpstr>Blue Hanger</vt:lpstr>
      <vt:lpstr>Inchgower</vt:lpstr>
      <vt:lpstr>Glen Scotia</vt:lpstr>
      <vt:lpstr>Glenturret</vt:lpstr>
      <vt:lpstr>Laphroaig Lore</vt:lpstr>
      <vt:lpstr>Ledaig ( Tobermory 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Tasting 23-11-11 Tema: 18 år på olika fat</dc:title>
  <dc:creator>Bengt Söderquist</dc:creator>
  <cp:lastModifiedBy>Bengt Söderquist</cp:lastModifiedBy>
  <cp:revision>4</cp:revision>
  <dcterms:created xsi:type="dcterms:W3CDTF">2023-10-08T17:41:11Z</dcterms:created>
  <dcterms:modified xsi:type="dcterms:W3CDTF">2026-09-15T12:34:22Z</dcterms:modified>
</cp:coreProperties>
</file>